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9" r:id="rId4"/>
    <p:sldId id="261" r:id="rId5"/>
    <p:sldId id="279" r:id="rId6"/>
    <p:sldId id="284" r:id="rId7"/>
    <p:sldId id="28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91" d="100"/>
          <a:sy n="91" d="100"/>
        </p:scale>
        <p:origin x="-126" y="-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789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числение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 userDrawn="1"/>
        </p:nvCxnSpPr>
        <p:spPr>
          <a:xfrm>
            <a:off x="0" y="2867308"/>
            <a:ext cx="12192000" cy="0"/>
          </a:xfrm>
          <a:prstGeom prst="line">
            <a:avLst/>
          </a:prstGeom>
          <a:ln w="762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Овал 8"/>
          <p:cNvSpPr/>
          <p:nvPr userDrawn="1"/>
        </p:nvSpPr>
        <p:spPr>
          <a:xfrm>
            <a:off x="982663" y="2719670"/>
            <a:ext cx="295275" cy="295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 userDrawn="1"/>
        </p:nvSpPr>
        <p:spPr>
          <a:xfrm>
            <a:off x="2635250" y="2719669"/>
            <a:ext cx="295275" cy="295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 userDrawn="1"/>
        </p:nvSpPr>
        <p:spPr>
          <a:xfrm>
            <a:off x="4287838" y="2719670"/>
            <a:ext cx="295275" cy="295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 userDrawn="1"/>
        </p:nvSpPr>
        <p:spPr>
          <a:xfrm>
            <a:off x="5943600" y="2719669"/>
            <a:ext cx="295275" cy="295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 userDrawn="1"/>
        </p:nvSpPr>
        <p:spPr>
          <a:xfrm>
            <a:off x="7596187" y="2719669"/>
            <a:ext cx="295275" cy="295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 userDrawn="1"/>
        </p:nvSpPr>
        <p:spPr>
          <a:xfrm>
            <a:off x="9253537" y="2719669"/>
            <a:ext cx="295275" cy="295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 userDrawn="1"/>
        </p:nvSpPr>
        <p:spPr>
          <a:xfrm>
            <a:off x="10910887" y="2719669"/>
            <a:ext cx="295275" cy="295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563" y="5949950"/>
            <a:ext cx="1082071" cy="522288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515937" y="549275"/>
            <a:ext cx="11160125" cy="1098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0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494915" y="2046083"/>
            <a:ext cx="1267595" cy="52595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2001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494915" y="3162580"/>
            <a:ext cx="1267595" cy="2606395"/>
          </a:xfrm>
        </p:spPr>
        <p:txBody>
          <a:bodyPr/>
          <a:lstStyle>
            <a:lvl1pPr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2147503" y="2046083"/>
            <a:ext cx="1267595" cy="52595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2001</a:t>
            </a:r>
            <a:endParaRPr lang="en-US" dirty="0"/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13" hasCustomPrompt="1"/>
          </p:nvPr>
        </p:nvSpPr>
        <p:spPr>
          <a:xfrm>
            <a:off x="2147503" y="3162580"/>
            <a:ext cx="1267595" cy="2606395"/>
          </a:xfrm>
        </p:spPr>
        <p:txBody>
          <a:bodyPr/>
          <a:lstStyle>
            <a:lvl1pPr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3800091" y="2055987"/>
            <a:ext cx="1267595" cy="52595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2001</a:t>
            </a:r>
            <a:endParaRPr lang="en-US" dirty="0"/>
          </a:p>
        </p:txBody>
      </p:sp>
      <p:sp>
        <p:nvSpPr>
          <p:cNvPr id="24" name="Текст 2"/>
          <p:cNvSpPr>
            <a:spLocks noGrp="1"/>
          </p:cNvSpPr>
          <p:nvPr>
            <p:ph type="body" sz="quarter" idx="15" hasCustomPrompt="1"/>
          </p:nvPr>
        </p:nvSpPr>
        <p:spPr>
          <a:xfrm>
            <a:off x="3800091" y="3172484"/>
            <a:ext cx="1267595" cy="2606395"/>
          </a:xfrm>
        </p:spPr>
        <p:txBody>
          <a:bodyPr/>
          <a:lstStyle>
            <a:lvl1pPr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5452679" y="2055987"/>
            <a:ext cx="1267595" cy="52595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2001</a:t>
            </a:r>
            <a:endParaRPr lang="en-US" dirty="0"/>
          </a:p>
        </p:txBody>
      </p:sp>
      <p:sp>
        <p:nvSpPr>
          <p:cNvPr id="26" name="Текст 2"/>
          <p:cNvSpPr>
            <a:spLocks noGrp="1"/>
          </p:cNvSpPr>
          <p:nvPr>
            <p:ph type="body" sz="quarter" idx="17" hasCustomPrompt="1"/>
          </p:nvPr>
        </p:nvSpPr>
        <p:spPr>
          <a:xfrm>
            <a:off x="5452679" y="3172484"/>
            <a:ext cx="1267595" cy="2606395"/>
          </a:xfrm>
        </p:spPr>
        <p:txBody>
          <a:bodyPr/>
          <a:lstStyle>
            <a:lvl1pPr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27" name="Текст 4"/>
          <p:cNvSpPr>
            <a:spLocks noGrp="1"/>
          </p:cNvSpPr>
          <p:nvPr>
            <p:ph type="body" sz="quarter" idx="18" hasCustomPrompt="1"/>
          </p:nvPr>
        </p:nvSpPr>
        <p:spPr>
          <a:xfrm>
            <a:off x="7113202" y="2055987"/>
            <a:ext cx="1267595" cy="52595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2001</a:t>
            </a:r>
            <a:endParaRPr lang="en-US" dirty="0"/>
          </a:p>
        </p:txBody>
      </p:sp>
      <p:sp>
        <p:nvSpPr>
          <p:cNvPr id="28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7113202" y="3172484"/>
            <a:ext cx="1267595" cy="2606395"/>
          </a:xfrm>
        </p:spPr>
        <p:txBody>
          <a:bodyPr/>
          <a:lstStyle>
            <a:lvl1pPr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29" name="Текст 4"/>
          <p:cNvSpPr>
            <a:spLocks noGrp="1"/>
          </p:cNvSpPr>
          <p:nvPr>
            <p:ph type="body" sz="quarter" idx="20" hasCustomPrompt="1"/>
          </p:nvPr>
        </p:nvSpPr>
        <p:spPr>
          <a:xfrm>
            <a:off x="8773725" y="2055987"/>
            <a:ext cx="1267595" cy="52595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2001</a:t>
            </a:r>
            <a:endParaRPr lang="en-US" dirty="0"/>
          </a:p>
        </p:txBody>
      </p:sp>
      <p:sp>
        <p:nvSpPr>
          <p:cNvPr id="30" name="Текст 2"/>
          <p:cNvSpPr>
            <a:spLocks noGrp="1"/>
          </p:cNvSpPr>
          <p:nvPr>
            <p:ph type="body" sz="quarter" idx="21" hasCustomPrompt="1"/>
          </p:nvPr>
        </p:nvSpPr>
        <p:spPr>
          <a:xfrm>
            <a:off x="8773725" y="3172484"/>
            <a:ext cx="1267595" cy="2606395"/>
          </a:xfrm>
        </p:spPr>
        <p:txBody>
          <a:bodyPr/>
          <a:lstStyle>
            <a:lvl1pPr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31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10434248" y="2055987"/>
            <a:ext cx="1267595" cy="52595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2001</a:t>
            </a:r>
            <a:endParaRPr lang="en-US" dirty="0"/>
          </a:p>
        </p:txBody>
      </p:sp>
      <p:sp>
        <p:nvSpPr>
          <p:cNvPr id="32" name="Текст 2"/>
          <p:cNvSpPr>
            <a:spLocks noGrp="1"/>
          </p:cNvSpPr>
          <p:nvPr>
            <p:ph type="body" sz="quarter" idx="23" hasCustomPrompt="1"/>
          </p:nvPr>
        </p:nvSpPr>
        <p:spPr>
          <a:xfrm>
            <a:off x="10434248" y="3172484"/>
            <a:ext cx="1267595" cy="2606395"/>
          </a:xfrm>
        </p:spPr>
        <p:txBody>
          <a:bodyPr/>
          <a:lstStyle>
            <a:lvl1pPr>
              <a:defRPr sz="1800"/>
            </a:lvl1pPr>
            <a:lvl2pPr marL="0" indent="0">
              <a:defRPr sz="14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3707736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с неколькими описа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1" y="1982709"/>
            <a:ext cx="5580062" cy="172015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Диаграмма 6"/>
          <p:cNvSpPr>
            <a:spLocks noGrp="1"/>
          </p:cNvSpPr>
          <p:nvPr>
            <p:ph type="chart" sz="quarter" idx="10"/>
          </p:nvPr>
        </p:nvSpPr>
        <p:spPr>
          <a:xfrm>
            <a:off x="515938" y="549276"/>
            <a:ext cx="5197475" cy="3153592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3992578"/>
            <a:ext cx="1982818" cy="177639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2777796" y="3992578"/>
            <a:ext cx="1982818" cy="177639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5039654" y="3992578"/>
            <a:ext cx="1982818" cy="177639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7301512" y="3992578"/>
            <a:ext cx="1982818" cy="177639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6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9563370" y="3992578"/>
            <a:ext cx="1982818" cy="177639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134273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с описа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1" y="1674892"/>
            <a:ext cx="5580062" cy="122221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Диаграмма 6"/>
          <p:cNvSpPr>
            <a:spLocks noGrp="1"/>
          </p:cNvSpPr>
          <p:nvPr>
            <p:ph type="chart" sz="quarter" idx="10"/>
          </p:nvPr>
        </p:nvSpPr>
        <p:spPr>
          <a:xfrm>
            <a:off x="515938" y="1674892"/>
            <a:ext cx="5197475" cy="3512745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121182"/>
            <a:ext cx="5580062" cy="206645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1680294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диаграммы с описа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10"/>
          </p:nvPr>
        </p:nvSpPr>
        <p:spPr>
          <a:xfrm>
            <a:off x="515938" y="2000504"/>
            <a:ext cx="2725737" cy="2743200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5" name="Диаграмма 3"/>
          <p:cNvSpPr>
            <a:spLocks noGrp="1"/>
          </p:cNvSpPr>
          <p:nvPr>
            <p:ph type="chart" sz="quarter" idx="11"/>
          </p:nvPr>
        </p:nvSpPr>
        <p:spPr>
          <a:xfrm>
            <a:off x="4733130" y="2000504"/>
            <a:ext cx="2725737" cy="2743200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6" name="Диаграмма 3"/>
          <p:cNvSpPr>
            <a:spLocks noGrp="1"/>
          </p:cNvSpPr>
          <p:nvPr>
            <p:ph type="chart" sz="quarter" idx="12"/>
          </p:nvPr>
        </p:nvSpPr>
        <p:spPr>
          <a:xfrm>
            <a:off x="8950322" y="2000504"/>
            <a:ext cx="2725737" cy="2743200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951667"/>
            <a:ext cx="2725737" cy="69056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4733129" y="4951667"/>
            <a:ext cx="2725737" cy="69056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8950326" y="4951667"/>
            <a:ext cx="2725737" cy="69056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1789053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9" name="Таблица 8"/>
          <p:cNvSpPr>
            <a:spLocks noGrp="1"/>
          </p:cNvSpPr>
          <p:nvPr>
            <p:ph type="tbl" sz="quarter" idx="10"/>
          </p:nvPr>
        </p:nvSpPr>
        <p:spPr>
          <a:xfrm>
            <a:off x="515938" y="1982788"/>
            <a:ext cx="11160125" cy="3611562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62022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с описа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Таблица 8"/>
          <p:cNvSpPr>
            <a:spLocks noGrp="1"/>
          </p:cNvSpPr>
          <p:nvPr>
            <p:ph type="tbl" sz="quarter" idx="10"/>
          </p:nvPr>
        </p:nvSpPr>
        <p:spPr>
          <a:xfrm>
            <a:off x="515938" y="1982788"/>
            <a:ext cx="6310375" cy="3611562"/>
          </a:xfrm>
        </p:spPr>
        <p:txBody>
          <a:bodyPr/>
          <a:lstStyle/>
          <a:p>
            <a:r>
              <a:rPr lang="ru-RU"/>
              <a:t>Вставка таблицы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7178675" y="1982788"/>
            <a:ext cx="4497388" cy="3611562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3902154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38256" y="1357753"/>
            <a:ext cx="7737805" cy="2071247"/>
          </a:xfrm>
        </p:spPr>
        <p:txBody>
          <a:bodyPr anchor="b"/>
          <a:lstStyle>
            <a:lvl1pPr algn="ctr">
              <a:defRPr sz="5400" b="1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38256" y="3837428"/>
            <a:ext cx="7737806" cy="1033336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23034" cy="6858000"/>
          </a:xfrm>
          <a:solidFill>
            <a:schemeClr val="accent4"/>
          </a:solidFill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494473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описа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1919288"/>
            <a:ext cx="2706687" cy="1509712"/>
          </a:xfrm>
        </p:spPr>
        <p:txBody>
          <a:bodyPr/>
          <a:lstStyle>
            <a:lvl1pPr marL="271463" indent="-271463">
              <a:buFont typeface="Wingdings" panose="05000000000000000000" pitchFamily="2" charset="2"/>
              <a:buChar char="§"/>
              <a:defRPr sz="2200"/>
            </a:lvl1pPr>
            <a:lvl2pPr>
              <a:defRPr/>
            </a:lvl2pPr>
            <a:lvl3pPr marL="914400" indent="-914400">
              <a:defRPr sz="1600">
                <a:solidFill>
                  <a:schemeClr val="accent1"/>
                </a:solidFill>
              </a:defRPr>
            </a:lvl3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  <a:p>
            <a:pPr lvl="2"/>
            <a:r>
              <a:rPr lang="ru-RU" dirty="0"/>
              <a:t>Примечания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4742655" y="1919288"/>
            <a:ext cx="2706687" cy="1509712"/>
          </a:xfrm>
        </p:spPr>
        <p:txBody>
          <a:bodyPr/>
          <a:lstStyle>
            <a:lvl1pPr marL="271463" indent="-271463">
              <a:buFont typeface="Wingdings" panose="05000000000000000000" pitchFamily="2" charset="2"/>
              <a:buChar char="§"/>
              <a:defRPr sz="2200"/>
            </a:lvl1pPr>
            <a:lvl2pPr>
              <a:defRPr/>
            </a:lvl2pPr>
            <a:lvl3pPr marL="914400" indent="-914400">
              <a:defRPr sz="1600">
                <a:solidFill>
                  <a:schemeClr val="accent1"/>
                </a:solidFill>
              </a:defRPr>
            </a:lvl3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  <a:p>
            <a:pPr lvl="2"/>
            <a:r>
              <a:rPr lang="ru-RU" dirty="0"/>
              <a:t>Примечания</a:t>
            </a:r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8969372" y="1919288"/>
            <a:ext cx="2706687" cy="1509712"/>
          </a:xfrm>
        </p:spPr>
        <p:txBody>
          <a:bodyPr/>
          <a:lstStyle>
            <a:lvl1pPr marL="271463" indent="-271463">
              <a:buFont typeface="Wingdings" panose="05000000000000000000" pitchFamily="2" charset="2"/>
              <a:buChar char="§"/>
              <a:defRPr sz="2200"/>
            </a:lvl1pPr>
            <a:lvl2pPr>
              <a:defRPr/>
            </a:lvl2pPr>
            <a:lvl3pPr marL="914400" indent="-914400">
              <a:defRPr sz="1600">
                <a:solidFill>
                  <a:schemeClr val="accent1"/>
                </a:solidFill>
              </a:defRPr>
            </a:lvl3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  <a:p>
            <a:pPr lvl="2"/>
            <a:r>
              <a:rPr lang="ru-RU" dirty="0"/>
              <a:t>Примечания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3954809"/>
            <a:ext cx="2706687" cy="1509712"/>
          </a:xfrm>
        </p:spPr>
        <p:txBody>
          <a:bodyPr/>
          <a:lstStyle>
            <a:lvl1pPr marL="271463" indent="-271463">
              <a:buFont typeface="Wingdings" panose="05000000000000000000" pitchFamily="2" charset="2"/>
              <a:buChar char="§"/>
              <a:defRPr sz="2200"/>
            </a:lvl1pPr>
            <a:lvl2pPr>
              <a:defRPr/>
            </a:lvl2pPr>
            <a:lvl3pPr marL="914400" indent="-914400">
              <a:defRPr sz="1600">
                <a:solidFill>
                  <a:schemeClr val="accent1"/>
                </a:solidFill>
              </a:defRPr>
            </a:lvl3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  <a:p>
            <a:pPr lvl="2"/>
            <a:r>
              <a:rPr lang="ru-RU" dirty="0"/>
              <a:t>Примечания</a:t>
            </a:r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4742656" y="3954809"/>
            <a:ext cx="2706687" cy="1509712"/>
          </a:xfrm>
        </p:spPr>
        <p:txBody>
          <a:bodyPr/>
          <a:lstStyle>
            <a:lvl1pPr marL="271463" indent="-271463">
              <a:buFont typeface="Wingdings" panose="05000000000000000000" pitchFamily="2" charset="2"/>
              <a:buChar char="§"/>
              <a:defRPr sz="2200"/>
            </a:lvl1pPr>
            <a:lvl2pPr>
              <a:defRPr/>
            </a:lvl2pPr>
            <a:lvl3pPr marL="914400" indent="-914400">
              <a:defRPr sz="1600">
                <a:solidFill>
                  <a:schemeClr val="accent1"/>
                </a:solidFill>
              </a:defRPr>
            </a:lvl3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  <a:p>
            <a:pPr lvl="2"/>
            <a:r>
              <a:rPr lang="ru-RU" dirty="0"/>
              <a:t>Примечания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8969371" y="3954809"/>
            <a:ext cx="2706687" cy="1509712"/>
          </a:xfrm>
        </p:spPr>
        <p:txBody>
          <a:bodyPr/>
          <a:lstStyle>
            <a:lvl1pPr marL="271463" indent="-271463">
              <a:buFont typeface="Wingdings" panose="05000000000000000000" pitchFamily="2" charset="2"/>
              <a:buChar char="§"/>
              <a:defRPr sz="2200"/>
            </a:lvl1pPr>
            <a:lvl2pPr>
              <a:defRPr/>
            </a:lvl2pPr>
            <a:lvl3pPr marL="914400" indent="-914400">
              <a:defRPr sz="1600">
                <a:solidFill>
                  <a:schemeClr val="accent1"/>
                </a:solidFill>
              </a:defRPr>
            </a:lvl3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  <a:p>
            <a:pPr lvl="2"/>
            <a:r>
              <a:rPr lang="ru-RU" dirty="0"/>
              <a:t>Примечания</a:t>
            </a:r>
          </a:p>
        </p:txBody>
      </p:sp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9247"/>
            <a:ext cx="4555342" cy="326875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636658" y="0"/>
            <a:ext cx="4555342" cy="326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0287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2 карти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5"/>
          <p:cNvSpPr>
            <a:spLocks noGrp="1"/>
          </p:cNvSpPr>
          <p:nvPr>
            <p:ph type="pic" sz="quarter" idx="12"/>
          </p:nvPr>
        </p:nvSpPr>
        <p:spPr>
          <a:xfrm>
            <a:off x="1277382" y="3111071"/>
            <a:ext cx="4139986" cy="2328742"/>
          </a:xfrm>
          <a:solidFill>
            <a:schemeClr val="bg2"/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563" y="5949950"/>
            <a:ext cx="1082071" cy="522288"/>
          </a:xfrm>
          <a:prstGeom prst="rect">
            <a:avLst/>
          </a:prstGeom>
        </p:spPr>
      </p:pic>
      <p:sp>
        <p:nvSpPr>
          <p:cNvPr id="9" name="Рисунок 5"/>
          <p:cNvSpPr>
            <a:spLocks noGrp="1"/>
          </p:cNvSpPr>
          <p:nvPr>
            <p:ph type="pic" sz="quarter" idx="11"/>
          </p:nvPr>
        </p:nvSpPr>
        <p:spPr>
          <a:xfrm>
            <a:off x="522549" y="1436524"/>
            <a:ext cx="4139986" cy="2328742"/>
          </a:xfrm>
          <a:solidFill>
            <a:schemeClr val="accent4">
              <a:lumMod val="90000"/>
            </a:schemeClr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6711949" y="2792413"/>
            <a:ext cx="4964113" cy="232092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711949" y="1773159"/>
            <a:ext cx="4964113" cy="88492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031020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фото с описа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15937" y="549275"/>
            <a:ext cx="11160125" cy="109845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6715125" y="3076575"/>
            <a:ext cx="4960938" cy="232092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563" y="5949950"/>
            <a:ext cx="1082071" cy="522288"/>
          </a:xfrm>
          <a:prstGeom prst="rect">
            <a:avLst/>
          </a:prstGeom>
        </p:spPr>
      </p:pic>
      <p:sp>
        <p:nvSpPr>
          <p:cNvPr id="9" name="Рисунок 5"/>
          <p:cNvSpPr>
            <a:spLocks noGrp="1"/>
          </p:cNvSpPr>
          <p:nvPr>
            <p:ph type="pic" sz="quarter" idx="11"/>
          </p:nvPr>
        </p:nvSpPr>
        <p:spPr>
          <a:xfrm>
            <a:off x="522549" y="3431263"/>
            <a:ext cx="1777031" cy="3426737"/>
          </a:xfrm>
          <a:solidFill>
            <a:schemeClr val="accent4">
              <a:lumMod val="90000"/>
            </a:schemeClr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0" name="Рисунок 5"/>
          <p:cNvSpPr>
            <a:spLocks noGrp="1"/>
          </p:cNvSpPr>
          <p:nvPr>
            <p:ph type="pic" sz="quarter" idx="12"/>
          </p:nvPr>
        </p:nvSpPr>
        <p:spPr>
          <a:xfrm>
            <a:off x="2299580" y="2286031"/>
            <a:ext cx="1777031" cy="4571969"/>
          </a:xfrm>
          <a:solidFill>
            <a:schemeClr val="accent4">
              <a:lumMod val="90000"/>
            </a:schemeClr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1" name="Рисунок 5"/>
          <p:cNvSpPr>
            <a:spLocks noGrp="1"/>
          </p:cNvSpPr>
          <p:nvPr>
            <p:ph type="pic" sz="quarter" idx="13"/>
          </p:nvPr>
        </p:nvSpPr>
        <p:spPr>
          <a:xfrm>
            <a:off x="4076611" y="3060071"/>
            <a:ext cx="1777031" cy="3797929"/>
          </a:xfrm>
          <a:solidFill>
            <a:schemeClr val="accent4">
              <a:lumMod val="90000"/>
            </a:schemeClr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321845655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5"/>
          <p:cNvSpPr>
            <a:spLocks noGrp="1"/>
          </p:cNvSpPr>
          <p:nvPr>
            <p:ph type="pic" sz="quarter" idx="12"/>
          </p:nvPr>
        </p:nvSpPr>
        <p:spPr>
          <a:xfrm>
            <a:off x="6267186" y="1773159"/>
            <a:ext cx="5924813" cy="3340728"/>
          </a:xfrm>
          <a:solidFill>
            <a:schemeClr val="bg2"/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563" y="5949950"/>
            <a:ext cx="1082071" cy="522288"/>
          </a:xfrm>
          <a:prstGeom prst="rect">
            <a:avLst/>
          </a:prstGeom>
        </p:spPr>
      </p:pic>
      <p:sp>
        <p:nvSpPr>
          <p:cNvPr id="11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2792413"/>
            <a:ext cx="4964113" cy="232092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15938" y="1773159"/>
            <a:ext cx="4964114" cy="88492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432298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фото с описа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828" y="2755758"/>
            <a:ext cx="4155651" cy="1005516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5025362" y="0"/>
            <a:ext cx="2154238" cy="2154238"/>
          </a:xfrm>
          <a:solidFill>
            <a:schemeClr val="accent4"/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1"/>
          </p:nvPr>
        </p:nvSpPr>
        <p:spPr>
          <a:xfrm>
            <a:off x="5025362" y="2154238"/>
            <a:ext cx="2154238" cy="2154238"/>
          </a:xfrm>
          <a:solidFill>
            <a:schemeClr val="accent4"/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2"/>
          </p:nvPr>
        </p:nvSpPr>
        <p:spPr>
          <a:xfrm>
            <a:off x="5025362" y="4308476"/>
            <a:ext cx="2154238" cy="2549524"/>
          </a:xfrm>
          <a:solidFill>
            <a:schemeClr val="accent4"/>
          </a:solidFill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 hasCustomPrompt="1"/>
          </p:nvPr>
        </p:nvSpPr>
        <p:spPr>
          <a:xfrm>
            <a:off x="7532483" y="730250"/>
            <a:ext cx="4143580" cy="125236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5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32483" y="2623430"/>
            <a:ext cx="4143580" cy="125236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6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7532483" y="4516610"/>
            <a:ext cx="4143580" cy="125236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3656541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чис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Шеврон 23"/>
          <p:cNvSpPr/>
          <p:nvPr userDrawn="1"/>
        </p:nvSpPr>
        <p:spPr>
          <a:xfrm>
            <a:off x="7565679" y="0"/>
            <a:ext cx="4626321" cy="6858000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1517093" y="1971513"/>
            <a:ext cx="1170080" cy="968723"/>
          </a:xfrm>
        </p:spPr>
        <p:txBody>
          <a:bodyPr anchor="b">
            <a:noAutofit/>
          </a:bodyPr>
          <a:lstStyle>
            <a:lvl1pPr marL="0" indent="0">
              <a:buNone/>
              <a:defRPr sz="55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3798488" y="1971508"/>
            <a:ext cx="5183188" cy="968727"/>
          </a:xfrm>
        </p:spPr>
        <p:txBody>
          <a:bodyPr/>
          <a:lstStyle>
            <a:lvl1pPr>
              <a:defRPr sz="22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7" hasCustomPrompt="1"/>
          </p:nvPr>
        </p:nvSpPr>
        <p:spPr>
          <a:xfrm>
            <a:off x="3798488" y="3379325"/>
            <a:ext cx="5183188" cy="968727"/>
          </a:xfrm>
        </p:spPr>
        <p:txBody>
          <a:bodyPr/>
          <a:lstStyle>
            <a:lvl1pPr>
              <a:defRPr sz="22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9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3798488" y="4787145"/>
            <a:ext cx="5183188" cy="968727"/>
          </a:xfrm>
        </p:spPr>
        <p:txBody>
          <a:bodyPr/>
          <a:lstStyle>
            <a:lvl1pPr>
              <a:defRPr sz="22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563" y="5949950"/>
            <a:ext cx="1082071" cy="522288"/>
          </a:xfrm>
          <a:prstGeom prst="rect">
            <a:avLst/>
          </a:prstGeom>
        </p:spPr>
      </p:pic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515937" y="549275"/>
            <a:ext cx="11160125" cy="1098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1517093" y="3379325"/>
            <a:ext cx="1170080" cy="968723"/>
          </a:xfrm>
        </p:spPr>
        <p:txBody>
          <a:bodyPr anchor="b">
            <a:noAutofit/>
          </a:bodyPr>
          <a:lstStyle>
            <a:lvl1pPr marL="0" indent="0">
              <a:buNone/>
              <a:defRPr sz="55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20" hasCustomPrompt="1"/>
          </p:nvPr>
        </p:nvSpPr>
        <p:spPr>
          <a:xfrm>
            <a:off x="1517093" y="4787137"/>
            <a:ext cx="1170080" cy="968723"/>
          </a:xfrm>
        </p:spPr>
        <p:txBody>
          <a:bodyPr anchor="b">
            <a:noAutofit/>
          </a:bodyPr>
          <a:lstStyle>
            <a:lvl1pPr marL="0" indent="0">
              <a:buNone/>
              <a:defRPr sz="5500" b="1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89399778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числени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3310079"/>
            <a:ext cx="12192000" cy="35479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856306" y="1780042"/>
            <a:ext cx="1877840" cy="724278"/>
          </a:xfrm>
        </p:spPr>
        <p:txBody>
          <a:bodyPr anchor="b">
            <a:noAutofit/>
          </a:bodyPr>
          <a:lstStyle>
            <a:lvl1pPr marL="0" indent="0">
              <a:buNone/>
              <a:defRPr sz="4800" b="1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01</a:t>
            </a:r>
            <a:r>
              <a:rPr lang="en-US" dirty="0"/>
              <a:t>.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856306" y="2567696"/>
            <a:ext cx="1877840" cy="602056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856305" y="3445881"/>
            <a:ext cx="1877841" cy="2323093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3009522" y="2567696"/>
            <a:ext cx="1877840" cy="602056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4" name="Объект 5"/>
          <p:cNvSpPr>
            <a:spLocks noGrp="1"/>
          </p:cNvSpPr>
          <p:nvPr>
            <p:ph sz="quarter" idx="13" hasCustomPrompt="1"/>
          </p:nvPr>
        </p:nvSpPr>
        <p:spPr>
          <a:xfrm>
            <a:off x="3009521" y="3445881"/>
            <a:ext cx="1877841" cy="2323093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26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162738" y="2567696"/>
            <a:ext cx="1877840" cy="602056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7" name="Объект 5"/>
          <p:cNvSpPr>
            <a:spLocks noGrp="1"/>
          </p:cNvSpPr>
          <p:nvPr>
            <p:ph sz="quarter" idx="16" hasCustomPrompt="1"/>
          </p:nvPr>
        </p:nvSpPr>
        <p:spPr>
          <a:xfrm>
            <a:off x="5162737" y="3445881"/>
            <a:ext cx="1877841" cy="2323094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29" name="Текст 4"/>
          <p:cNvSpPr>
            <a:spLocks noGrp="1"/>
          </p:cNvSpPr>
          <p:nvPr>
            <p:ph type="body" sz="quarter" idx="18" hasCustomPrompt="1"/>
          </p:nvPr>
        </p:nvSpPr>
        <p:spPr>
          <a:xfrm>
            <a:off x="7315954" y="2567696"/>
            <a:ext cx="1877840" cy="602056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0" name="Объект 5"/>
          <p:cNvSpPr>
            <a:spLocks noGrp="1"/>
          </p:cNvSpPr>
          <p:nvPr>
            <p:ph sz="quarter" idx="19" hasCustomPrompt="1"/>
          </p:nvPr>
        </p:nvSpPr>
        <p:spPr>
          <a:xfrm>
            <a:off x="7315953" y="3445881"/>
            <a:ext cx="1877841" cy="2323093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32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9469170" y="2567696"/>
            <a:ext cx="1877840" cy="602056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3" name="Объект 5"/>
          <p:cNvSpPr>
            <a:spLocks noGrp="1"/>
          </p:cNvSpPr>
          <p:nvPr>
            <p:ph sz="quarter" idx="22" hasCustomPrompt="1"/>
          </p:nvPr>
        </p:nvSpPr>
        <p:spPr>
          <a:xfrm>
            <a:off x="9469169" y="3445881"/>
            <a:ext cx="1877841" cy="2323093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563" y="5949950"/>
            <a:ext cx="1082071" cy="522288"/>
          </a:xfrm>
          <a:prstGeom prst="rect">
            <a:avLst/>
          </a:prstGeom>
        </p:spPr>
      </p:pic>
      <p:sp>
        <p:nvSpPr>
          <p:cNvPr id="35" name="Заголовок 1"/>
          <p:cNvSpPr>
            <a:spLocks noGrp="1"/>
          </p:cNvSpPr>
          <p:nvPr>
            <p:ph type="title"/>
          </p:nvPr>
        </p:nvSpPr>
        <p:spPr>
          <a:xfrm>
            <a:off x="515937" y="549275"/>
            <a:ext cx="11160125" cy="1098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3009522" y="1780042"/>
            <a:ext cx="1877840" cy="724278"/>
          </a:xfrm>
        </p:spPr>
        <p:txBody>
          <a:bodyPr anchor="b">
            <a:noAutofit/>
          </a:bodyPr>
          <a:lstStyle>
            <a:lvl1pPr marL="0" indent="0">
              <a:buNone/>
              <a:defRPr sz="4800" b="1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01</a:t>
            </a:r>
            <a:r>
              <a:rPr lang="en-US" dirty="0"/>
              <a:t>.</a:t>
            </a:r>
          </a:p>
        </p:txBody>
      </p:sp>
      <p:sp>
        <p:nvSpPr>
          <p:cNvPr id="34" name="Текст 4"/>
          <p:cNvSpPr>
            <a:spLocks noGrp="1"/>
          </p:cNvSpPr>
          <p:nvPr>
            <p:ph type="body" sz="quarter" idx="24" hasCustomPrompt="1"/>
          </p:nvPr>
        </p:nvSpPr>
        <p:spPr>
          <a:xfrm>
            <a:off x="5162738" y="1780042"/>
            <a:ext cx="1877840" cy="724278"/>
          </a:xfrm>
        </p:spPr>
        <p:txBody>
          <a:bodyPr anchor="b">
            <a:noAutofit/>
          </a:bodyPr>
          <a:lstStyle>
            <a:lvl1pPr marL="0" indent="0">
              <a:buNone/>
              <a:defRPr sz="4800" b="1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01</a:t>
            </a:r>
            <a:r>
              <a:rPr lang="en-US" dirty="0"/>
              <a:t>.</a:t>
            </a:r>
          </a:p>
        </p:txBody>
      </p:sp>
      <p:sp>
        <p:nvSpPr>
          <p:cNvPr id="36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7315954" y="1780042"/>
            <a:ext cx="1877840" cy="724278"/>
          </a:xfrm>
        </p:spPr>
        <p:txBody>
          <a:bodyPr anchor="b">
            <a:noAutofit/>
          </a:bodyPr>
          <a:lstStyle>
            <a:lvl1pPr marL="0" indent="0">
              <a:buNone/>
              <a:defRPr sz="4800" b="1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01</a:t>
            </a:r>
            <a:r>
              <a:rPr lang="en-US" dirty="0"/>
              <a:t>.</a:t>
            </a:r>
          </a:p>
        </p:txBody>
      </p:sp>
      <p:sp>
        <p:nvSpPr>
          <p:cNvPr id="37" name="Текст 4"/>
          <p:cNvSpPr>
            <a:spLocks noGrp="1"/>
          </p:cNvSpPr>
          <p:nvPr>
            <p:ph type="body" sz="quarter" idx="26" hasCustomPrompt="1"/>
          </p:nvPr>
        </p:nvSpPr>
        <p:spPr>
          <a:xfrm>
            <a:off x="9469169" y="1780042"/>
            <a:ext cx="1877840" cy="724278"/>
          </a:xfrm>
        </p:spPr>
        <p:txBody>
          <a:bodyPr anchor="b">
            <a:noAutofit/>
          </a:bodyPr>
          <a:lstStyle>
            <a:lvl1pPr marL="0" indent="0">
              <a:buNone/>
              <a:defRPr sz="4800" b="1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01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4990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937" y="549275"/>
            <a:ext cx="11160125" cy="1098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Название слайда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5937" y="1991762"/>
            <a:ext cx="11160126" cy="3777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563" y="5949950"/>
            <a:ext cx="1082071" cy="52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8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52" r:id="rId4"/>
    <p:sldLayoutId id="2147483666" r:id="rId5"/>
    <p:sldLayoutId id="2147483657" r:id="rId6"/>
    <p:sldLayoutId id="2147483665" r:id="rId7"/>
    <p:sldLayoutId id="2147483653" r:id="rId8"/>
    <p:sldLayoutId id="2147483654" r:id="rId9"/>
    <p:sldLayoutId id="2147483655" r:id="rId10"/>
    <p:sldLayoutId id="2147483658" r:id="rId11"/>
    <p:sldLayoutId id="2147483662" r:id="rId12"/>
    <p:sldLayoutId id="2147483664" r:id="rId13"/>
    <p:sldLayoutId id="2147483659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b="1" kern="1200">
          <a:solidFill>
            <a:schemeClr val="accent1"/>
          </a:solidFill>
          <a:latin typeface="+mj-lt"/>
          <a:ea typeface="+mn-ea"/>
          <a:cs typeface="+mn-cs"/>
        </a:defRPr>
      </a:lvl1pPr>
      <a:lvl2pPr marL="457200" indent="-45720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3634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55" userDrawn="1">
          <p15:clr>
            <a:srgbClr val="F26B43"/>
          </p15:clr>
        </p15:guide>
        <p15:guide id="5" orient="horz" pos="346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  <p15:guide id="7" pos="6675" userDrawn="1">
          <p15:clr>
            <a:srgbClr val="F26B43"/>
          </p15:clr>
        </p15:guide>
        <p15:guide id="8" orient="horz" pos="20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Заголовок 24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08.04.01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Строительство</a:t>
            </a:r>
            <a:endParaRPr lang="ru-RU" dirty="0"/>
          </a:p>
        </p:txBody>
      </p:sp>
      <p:sp>
        <p:nvSpPr>
          <p:cNvPr id="250" name="Подзаголовок 249"/>
          <p:cNvSpPr>
            <a:spLocks noGrp="1"/>
          </p:cNvSpPr>
          <p:nvPr>
            <p:ph type="subTitle" idx="1"/>
          </p:nvPr>
        </p:nvSpPr>
        <p:spPr>
          <a:xfrm>
            <a:off x="3938256" y="3837428"/>
            <a:ext cx="7737806" cy="1739124"/>
          </a:xfrm>
        </p:spPr>
        <p:txBody>
          <a:bodyPr>
            <a:normAutofit fontScale="70000" lnSpcReduction="20000"/>
          </a:bodyPr>
          <a:lstStyle/>
          <a:p>
            <a:r>
              <a:rPr lang="ru-RU" b="0" i="1" dirty="0"/>
              <a:t>основная профессиональная образовательная программа</a:t>
            </a:r>
          </a:p>
          <a:p>
            <a:endParaRPr lang="ru-RU" dirty="0"/>
          </a:p>
          <a:p>
            <a:r>
              <a:rPr lang="ru-RU" sz="4000" dirty="0" err="1" smtClean="0"/>
              <a:t>Сервейинг</a:t>
            </a:r>
            <a:r>
              <a:rPr lang="ru-RU" sz="4000" dirty="0" smtClean="0"/>
              <a:t>: системный анализ управления земельно-имущественным комплексом</a:t>
            </a:r>
            <a:endParaRPr lang="ru-RU" dirty="0"/>
          </a:p>
        </p:txBody>
      </p:sp>
      <p:sp>
        <p:nvSpPr>
          <p:cNvPr id="2" name="Рисунок 1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37186" cy="1933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3902"/>
            <a:ext cx="3237186" cy="2144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8014"/>
            <a:ext cx="3237186" cy="2779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691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14EA41F1-E9B7-48B6-85A7-40E21E8856B8}"/>
              </a:ext>
            </a:extLst>
          </p:cNvPr>
          <p:cNvSpPr txBox="1">
            <a:spLocks/>
          </p:cNvSpPr>
          <p:nvPr/>
        </p:nvSpPr>
        <p:spPr>
          <a:xfrm>
            <a:off x="357317" y="134689"/>
            <a:ext cx="11035898" cy="10984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dirty="0" err="1"/>
              <a:t>Сервейинг</a:t>
            </a:r>
            <a:r>
              <a:rPr lang="ru-RU" dirty="0"/>
              <a:t>: системный анализ управления земельно-имущественным </a:t>
            </a:r>
            <a:r>
              <a:rPr lang="ru-RU" dirty="0" smtClean="0"/>
              <a:t>комплексом – </a:t>
            </a:r>
            <a:r>
              <a:rPr lang="ru-RU"/>
              <a:t>это </a:t>
            </a:r>
            <a:r>
              <a:rPr lang="ru-RU" smtClean="0"/>
              <a:t>актуально </a:t>
            </a:r>
            <a:r>
              <a:rPr lang="ru-RU" dirty="0"/>
              <a:t>и </a:t>
            </a:r>
            <a:r>
              <a:rPr lang="ru-RU" dirty="0" smtClean="0"/>
              <a:t>интересно!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4488A06-4259-4DC1-A26D-D8EEA464F7EB}"/>
              </a:ext>
            </a:extLst>
          </p:cNvPr>
          <p:cNvSpPr txBox="1"/>
          <p:nvPr/>
        </p:nvSpPr>
        <p:spPr>
          <a:xfrm>
            <a:off x="5269088" y="1436524"/>
            <a:ext cx="6830007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4013" algn="just">
              <a:lnSpc>
                <a:spcPct val="90000"/>
              </a:lnSpc>
            </a:pPr>
            <a:r>
              <a:rPr lang="ru-RU" sz="2000" dirty="0" smtClean="0">
                <a:solidFill>
                  <a:schemeClr val="accent1"/>
                </a:solidFill>
                <a:latin typeface="+mj-lt"/>
              </a:rPr>
              <a:t>Содержание </a:t>
            </a:r>
            <a:r>
              <a:rPr lang="ru-RU" sz="2000" dirty="0" err="1">
                <a:solidFill>
                  <a:schemeClr val="accent1"/>
                </a:solidFill>
                <a:latin typeface="+mj-lt"/>
              </a:rPr>
              <a:t>сервейинга</a:t>
            </a:r>
            <a:r>
              <a:rPr lang="ru-RU" sz="2000" dirty="0">
                <a:solidFill>
                  <a:schemeClr val="accent1"/>
                </a:solidFill>
                <a:latin typeface="+mj-lt"/>
              </a:rPr>
              <a:t> составляет совокупность организационных и управленческих мероприятий по проектированию, строительству и эксплуатации объектов недвижимости, включая: юридические, технические, экономические, физико-химические, экологические и другие виды экспертиз, проведение которых обеспечивает получение максимального эффекта на всех этапах жизненного цикла недвижимости.</a:t>
            </a:r>
          </a:p>
          <a:p>
            <a:pPr indent="354013" algn="just">
              <a:lnSpc>
                <a:spcPct val="90000"/>
              </a:lnSpc>
            </a:pPr>
            <a:r>
              <a:rPr lang="ru-RU" sz="2000" dirty="0">
                <a:solidFill>
                  <a:schemeClr val="accent1"/>
                </a:solidFill>
                <a:latin typeface="+mj-lt"/>
              </a:rPr>
              <a:t>Проведение экспертиз тесно связано с выработкой практических рекомендаций по наиболее эффективному управлению конкретными объектами недвижимости, по их </a:t>
            </a:r>
            <a:r>
              <a:rPr lang="ru-RU" sz="2000" dirty="0" err="1">
                <a:solidFill>
                  <a:schemeClr val="accent1"/>
                </a:solidFill>
                <a:latin typeface="+mj-lt"/>
              </a:rPr>
              <a:t>взаимоувязке</a:t>
            </a:r>
            <a:r>
              <a:rPr lang="ru-RU" sz="2000" dirty="0">
                <a:solidFill>
                  <a:schemeClr val="accent1"/>
                </a:solidFill>
                <a:latin typeface="+mj-lt"/>
              </a:rPr>
              <a:t> в единый управленческий портфель, по стратегическому развитию всего комплекса объектов недвижимого имущества собственника.</a:t>
            </a:r>
          </a:p>
          <a:p>
            <a:pPr indent="354013" algn="just">
              <a:lnSpc>
                <a:spcPct val="90000"/>
              </a:lnSpc>
            </a:pPr>
            <a:endParaRPr lang="ru-RU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" name="Рисунок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Рисунок 2"/>
          <p:cNvSpPr>
            <a:spLocks noGrp="1"/>
          </p:cNvSpPr>
          <p:nvPr>
            <p:ph type="pic" sz="quarter" idx="12"/>
          </p:nvPr>
        </p:nvSpPr>
        <p:spPr>
          <a:xfrm>
            <a:off x="529535" y="3770117"/>
            <a:ext cx="4139986" cy="2328742"/>
          </a:xfrm>
        </p:spPr>
      </p:sp>
      <p:pic>
        <p:nvPicPr>
          <p:cNvPr id="3074" name="Picture 2" descr="https://vrubcovske.ru/uploads/posts/2020-07/1594000669_9aac4ccaf2511befe1af1a4bc398d99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66" y="1233145"/>
            <a:ext cx="4236059" cy="309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66" y="4325266"/>
            <a:ext cx="4236059" cy="201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122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Заголовок 248"/>
          <p:cNvSpPr>
            <a:spLocks noGrp="1"/>
          </p:cNvSpPr>
          <p:nvPr>
            <p:ph type="ctrTitle"/>
          </p:nvPr>
        </p:nvSpPr>
        <p:spPr>
          <a:xfrm>
            <a:off x="3938256" y="210088"/>
            <a:ext cx="7737805" cy="657660"/>
          </a:xfrm>
        </p:spPr>
        <p:txBody>
          <a:bodyPr>
            <a:noAutofit/>
          </a:bodyPr>
          <a:lstStyle/>
          <a:p>
            <a:r>
              <a:rPr lang="ru-RU" sz="4400" dirty="0" smtClean="0"/>
              <a:t>Обучение</a:t>
            </a:r>
            <a:endParaRPr lang="ru-RU" sz="4400" dirty="0"/>
          </a:p>
        </p:txBody>
      </p:sp>
      <p:sp>
        <p:nvSpPr>
          <p:cNvPr id="250" name="Подзаголовок 249"/>
          <p:cNvSpPr>
            <a:spLocks noGrp="1"/>
          </p:cNvSpPr>
          <p:nvPr>
            <p:ph type="subTitle" idx="1"/>
          </p:nvPr>
        </p:nvSpPr>
        <p:spPr>
          <a:xfrm>
            <a:off x="3520206" y="893378"/>
            <a:ext cx="8577201" cy="5759670"/>
          </a:xfrm>
        </p:spPr>
        <p:txBody>
          <a:bodyPr>
            <a:no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Целью магистерской программы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Сервейинг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системный анализ управления земельно-имущественным комплексом»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является: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получение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студентами знаний о научных основах, методологии, предмете, объектах и задачах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сервейинговой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деятельности;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приобретение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навыков использования этих знаний при решении конкретных задач;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проведения технической, экономической, правовой и других видов экспертиз при реализации инвестиционно-строительных проектов;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информационных технологий в инвестиционно-строительной деятельности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рамках магистерской программы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Сервейинг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системный анализ управления земельно-имущественным комплексом» предусмотрено изучение следующих дисциплин: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Управление строительной организацией»,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Организация производственной деятельности»,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Организация проектно-изыскательской деятельности»,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Организация инвестиционно-строительной деятельности»,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Управление жизненным циклом инвестиционно-строительных проектов»,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Ценообразование и сметное нормирование в строительстве»,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Контроль технического состояния объектов недвижимости»,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Управление земельно-имущественным комплексом»,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Система экспертиз 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сервейинге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 и др.</a:t>
            </a:r>
          </a:p>
        </p:txBody>
      </p:sp>
      <p:sp>
        <p:nvSpPr>
          <p:cNvPr id="2" name="Рисунок 1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37186" cy="2075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5208"/>
            <a:ext cx="3237186" cy="208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59464"/>
            <a:ext cx="3237186" cy="2698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634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AB69DFD-F2F8-49AC-85DF-6D783FC19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94" y="52618"/>
            <a:ext cx="11160125" cy="10984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Работодатели и вакансии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6" name="Объект 2">
            <a:extLst>
              <a:ext uri="{FF2B5EF4-FFF2-40B4-BE49-F238E27FC236}">
                <a16:creationId xmlns="" xmlns:a16="http://schemas.microsoft.com/office/drawing/2014/main" id="{78B309F6-A61F-4D3B-8162-7EAFFDD6F53A}"/>
              </a:ext>
            </a:extLst>
          </p:cNvPr>
          <p:cNvSpPr txBox="1">
            <a:spLocks/>
          </p:cNvSpPr>
          <p:nvPr/>
        </p:nvSpPr>
        <p:spPr>
          <a:xfrm>
            <a:off x="205794" y="665484"/>
            <a:ext cx="6717520" cy="1553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ctr">
              <a:lnSpc>
                <a:spcPct val="90000"/>
              </a:lnSpc>
              <a:spcBef>
                <a:spcPts val="0"/>
              </a:spcBef>
              <a:buFontTx/>
              <a:buNone/>
              <a:defRPr b="0">
                <a:solidFill>
                  <a:schemeClr val="accent1"/>
                </a:solidFill>
                <a:latin typeface="+mj-lt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Tx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indent="354013" algn="just"/>
            <a:r>
              <a:rPr lang="ru-RU" b="1" u="sng" dirty="0"/>
              <a:t>Представители работодателей:</a:t>
            </a:r>
          </a:p>
          <a:p>
            <a:pPr indent="354013" algn="just"/>
            <a:endParaRPr lang="ru-RU" b="1" u="sng" dirty="0"/>
          </a:p>
          <a:p>
            <a:pPr marL="342900" indent="-342900" algn="just">
              <a:buFont typeface="+mj-lt"/>
              <a:buAutoNum type="arabicPeriod"/>
            </a:pPr>
            <a:r>
              <a:rPr lang="ru-RU" dirty="0"/>
              <a:t>Министерство регионального развития Российской Федерации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/>
              <a:t>Департамент строительства г. </a:t>
            </a:r>
            <a:r>
              <a:rPr lang="ru-RU" dirty="0" smtClean="0"/>
              <a:t>Москвы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Государственная жилищная инспекция города Москвы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ГК «Фонд содействия реформированию жилищно-коммунального хозяйства»</a:t>
            </a:r>
            <a:endParaRPr lang="ru-RU" dirty="0"/>
          </a:p>
          <a:p>
            <a:pPr marL="342900" indent="-342900" algn="just">
              <a:buFont typeface="+mj-lt"/>
              <a:buAutoNum type="arabicPeriod"/>
            </a:pPr>
            <a:r>
              <a:rPr lang="ru-RU" dirty="0"/>
              <a:t>ПАО «ПИК</a:t>
            </a:r>
            <a:r>
              <a:rPr lang="ru-RU" dirty="0" smtClean="0"/>
              <a:t>»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ПАО «Группа ЛСР»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Группа «Эталон»</a:t>
            </a:r>
          </a:p>
          <a:p>
            <a:pPr marL="342900" indent="-342900" algn="just">
              <a:buFont typeface="+mj-lt"/>
              <a:buAutoNum type="arabicPeriod"/>
            </a:pPr>
            <a:endParaRPr lang="ru-RU" dirty="0"/>
          </a:p>
          <a:p>
            <a:pPr indent="354013" algn="just"/>
            <a:endParaRPr lang="ru-RU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ADDB966-CED8-49B0-8527-0CB9CC7E6669}"/>
              </a:ext>
            </a:extLst>
          </p:cNvPr>
          <p:cNvSpPr txBox="1"/>
          <p:nvPr/>
        </p:nvSpPr>
        <p:spPr>
          <a:xfrm>
            <a:off x="205794" y="4506638"/>
            <a:ext cx="7324011" cy="19374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indent="354013" algn="just">
              <a:lnSpc>
                <a:spcPct val="90000"/>
              </a:lnSpc>
              <a:spcBef>
                <a:spcPts val="0"/>
              </a:spcBef>
              <a:buFontTx/>
              <a:buNone/>
              <a:defRPr b="0">
                <a:solidFill>
                  <a:schemeClr val="accent1"/>
                </a:solidFill>
                <a:latin typeface="+mj-lt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Tx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Tx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marL="342900" lvl="0" indent="-342900">
              <a:buFont typeface="+mj-lt"/>
              <a:buAutoNum type="arabicPeriod"/>
            </a:pPr>
            <a:r>
              <a:rPr lang="ru-RU" dirty="0"/>
              <a:t>п</a:t>
            </a:r>
            <a:r>
              <a:rPr lang="ru-RU" dirty="0" smtClean="0"/>
              <a:t>омощник специалиста по землеустройству;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с</a:t>
            </a:r>
            <a:r>
              <a:rPr lang="ru-RU" dirty="0" smtClean="0"/>
              <a:t>пециалист по земельно-имущественным отношениям;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Помощник специалиста отдела анализа земельно-имущественного комплекса;</a:t>
            </a:r>
            <a:endParaRPr lang="ru-RU" b="1" dirty="0"/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Заместитель управляющего коммерческой недвижимостью;</a:t>
            </a:r>
            <a:endParaRPr lang="ru-RU" b="1" dirty="0"/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Заместитель исполнительного директора </a:t>
            </a:r>
            <a:r>
              <a:rPr lang="ru-RU" dirty="0" err="1" smtClean="0"/>
              <a:t>сервейингвой</a:t>
            </a:r>
            <a:r>
              <a:rPr lang="ru-RU" dirty="0" smtClean="0"/>
              <a:t> организации;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Начальник управления имущественных отношений и т.д.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D73871E-ACEE-4ADD-A57E-01FF045CCEE3}"/>
              </a:ext>
            </a:extLst>
          </p:cNvPr>
          <p:cNvSpPr txBox="1"/>
          <p:nvPr/>
        </p:nvSpPr>
        <p:spPr>
          <a:xfrm>
            <a:off x="720035" y="3866413"/>
            <a:ext cx="3147764" cy="451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b="1" u="sng" dirty="0" smtClean="0">
                <a:solidFill>
                  <a:schemeClr val="accent1"/>
                </a:solidFill>
                <a:latin typeface="+mj-lt"/>
              </a:rPr>
              <a:t>Перечень</a:t>
            </a:r>
            <a:r>
              <a:rPr lang="ru-RU" sz="1600" b="1" u="sng" dirty="0" smtClean="0">
                <a:solidFill>
                  <a:srgbClr val="4D4D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smtClean="0">
                <a:solidFill>
                  <a:schemeClr val="accent1"/>
                </a:solidFill>
                <a:latin typeface="+mj-lt"/>
              </a:rPr>
              <a:t>вакансий:</a:t>
            </a:r>
            <a:endParaRPr lang="ru-RU" b="1" u="sng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39D576E8-F45C-4E01-A84D-8E2AB37F0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805" y="178810"/>
            <a:ext cx="1975744" cy="1400308"/>
          </a:xfrm>
          <a:prstGeom prst="rect">
            <a:avLst/>
          </a:prstGeom>
          <a:noFill/>
          <a:ln>
            <a:noFill/>
          </a:ln>
          <a:effectLst>
            <a:outerShdw blurRad="266700" dist="215900" dir="8940000" algn="ctr" rotWithShape="0">
              <a:schemeClr val="accent2">
                <a:lumMod val="75000"/>
                <a:alpha val="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241844B-38A1-4CB1-93DD-6684DAC69B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542" y="147212"/>
            <a:ext cx="2064150" cy="70671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15" y="968266"/>
            <a:ext cx="1819603" cy="1819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724" y="1878067"/>
            <a:ext cx="24098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15" y="2601639"/>
            <a:ext cx="18383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134" y="2810061"/>
            <a:ext cx="2661842" cy="199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073" y="5174303"/>
            <a:ext cx="2587313" cy="114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385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474966-44E7-420C-BF3B-4EF025521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4" y="260026"/>
            <a:ext cx="11160125" cy="1098456"/>
          </a:xfrm>
        </p:spPr>
        <p:txBody>
          <a:bodyPr/>
          <a:lstStyle/>
          <a:p>
            <a:r>
              <a:rPr lang="ru-RU" dirty="0"/>
              <a:t>ПЕРЕЧЕНЬ ВСТУПИТЕЛЬНЫХ ИСПЫТАНИЙ И ФОРМЫ </a:t>
            </a:r>
            <a:r>
              <a:rPr lang="ru-RU" dirty="0" smtClean="0"/>
              <a:t>ОБУЧЕНИЯ (БЮДЖЕТ)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68ABC082-BE14-4F1C-99F2-76FBA97DDA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68407" y="4588825"/>
            <a:ext cx="3120377" cy="1113230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ru-RU" sz="2400" dirty="0"/>
              <a:t>Форма обучения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ОЧНАЯ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C9E30A88-EAA3-420B-88AE-268BD55F07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80238" y="4588824"/>
            <a:ext cx="2725737" cy="1113229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ru-RU" sz="2400" dirty="0"/>
              <a:t>Срок обучения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2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года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96149" y="1700011"/>
            <a:ext cx="7678472" cy="1481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МАГИСТЕРСКИЙ ЭКЗАМЕН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96149" y="3181082"/>
            <a:ext cx="7678472" cy="5173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Минимальный балл: 40 баллов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787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474966-44E7-420C-BF3B-4EF025521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4" y="260026"/>
            <a:ext cx="11160125" cy="1098456"/>
          </a:xfrm>
        </p:spPr>
        <p:txBody>
          <a:bodyPr/>
          <a:lstStyle/>
          <a:p>
            <a:r>
              <a:rPr lang="ru-RU" dirty="0"/>
              <a:t>ПЕРЕЧЕНЬ ВСТУПИТЕЛЬНЫХ ИСПЫТАНИЙ И ФОРМЫ </a:t>
            </a:r>
            <a:r>
              <a:rPr lang="ru-RU" dirty="0" smtClean="0"/>
              <a:t>ОБУЧЕНИЯ (КОНТРАКТ)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68ABC082-BE14-4F1C-99F2-76FBA97DDA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68407" y="4588825"/>
            <a:ext cx="3120377" cy="1113230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ru-RU" sz="2400" dirty="0"/>
              <a:t>Форма обучения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ОЧНАЯ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C9E30A88-EAA3-420B-88AE-268BD55F07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80238" y="4588824"/>
            <a:ext cx="2725737" cy="1113229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ru-RU" sz="2400" dirty="0"/>
              <a:t>Срок обучения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2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года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96149" y="1700011"/>
            <a:ext cx="7678472" cy="1481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МАГИСТЕРСКИЙ ЭКЗАМЕН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96149" y="3181082"/>
            <a:ext cx="7678472" cy="5173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Минимальный балл: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баллов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219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474966-44E7-420C-BF3B-4EF025521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754" y="1868110"/>
            <a:ext cx="11160125" cy="10984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Мы ждем тебя!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855326"/>
      </p:ext>
    </p:extLst>
  </p:cSld>
  <p:clrMapOvr>
    <a:masterClrMapping/>
  </p:clrMapOvr>
</p:sld>
</file>

<file path=ppt/theme/theme1.xml><?xml version="1.0" encoding="utf-8"?>
<a:theme xmlns:a="http://schemas.openxmlformats.org/drawingml/2006/main" name="НИУ МГСУ СПрО">
  <a:themeElements>
    <a:clrScheme name="Тема НИУ МГСУ СПрО">
      <a:dk1>
        <a:sysClr val="windowText" lastClr="000000"/>
      </a:dk1>
      <a:lt1>
        <a:sysClr val="window" lastClr="FFFFFF"/>
      </a:lt1>
      <a:dk2>
        <a:srgbClr val="275680"/>
      </a:dk2>
      <a:lt2>
        <a:srgbClr val="EBEBEB"/>
      </a:lt2>
      <a:accent1>
        <a:srgbClr val="1B6CA4"/>
      </a:accent1>
      <a:accent2>
        <a:srgbClr val="68A5CF"/>
      </a:accent2>
      <a:accent3>
        <a:srgbClr val="A3CEF1"/>
      </a:accent3>
      <a:accent4>
        <a:srgbClr val="EBEBEB"/>
      </a:accent4>
      <a:accent5>
        <a:srgbClr val="F5A976"/>
      </a:accent5>
      <a:accent6>
        <a:srgbClr val="FF6700"/>
      </a:accent6>
      <a:hlink>
        <a:srgbClr val="68A5CF"/>
      </a:hlink>
      <a:folHlink>
        <a:srgbClr val="68A5CF"/>
      </a:folHlink>
    </a:clrScheme>
    <a:fontScheme name="Другая 1">
      <a:majorFont>
        <a:latin typeface="Tahoma"/>
        <a:ea typeface=""/>
        <a:cs typeface=""/>
      </a:majorFont>
      <a:minorFont>
        <a:latin typeface="Corbe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шаблон презентации испр" id="{CC873E4E-E963-4ED4-8DDE-F0E2C1B05113}" vid="{4CDE209D-A90D-4421-8008-D7352B8C7B0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ппс</Template>
  <TotalTime>650</TotalTime>
  <Words>370</Words>
  <Application>Microsoft Office PowerPoint</Application>
  <PresentationFormat>Произвольный</PresentationFormat>
  <Paragraphs>55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НИУ МГСУ СПрО</vt:lpstr>
      <vt:lpstr>08.04.01 Строительство</vt:lpstr>
      <vt:lpstr>Презентация PowerPoint</vt:lpstr>
      <vt:lpstr>Обучение</vt:lpstr>
      <vt:lpstr>Работодатели и вакансии  </vt:lpstr>
      <vt:lpstr>ПЕРЕЧЕНЬ ВСТУПИТЕЛЬНЫХ ИСПЫТАНИЙ И ФОРМЫ ОБУЧЕНИЯ (БЮДЖЕТ)</vt:lpstr>
      <vt:lpstr>ПЕРЕЧЕНЬ ВСТУПИТЕЛЬНЫХ ИСПЫТАНИЙ И ФОРМЫ ОБУЧЕНИЯ (КОНТРАКТ)</vt:lpstr>
      <vt:lpstr>   Мы ждем тебя!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Маргарита Пантелеева</dc:creator>
  <cp:lastModifiedBy>Капусткина Анна Вячеславовна</cp:lastModifiedBy>
  <cp:revision>36</cp:revision>
  <dcterms:created xsi:type="dcterms:W3CDTF">2021-12-06T07:10:12Z</dcterms:created>
  <dcterms:modified xsi:type="dcterms:W3CDTF">2022-01-24T14:47:25Z</dcterms:modified>
</cp:coreProperties>
</file>